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2E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52" autoAdjust="0"/>
  </p:normalViewPr>
  <p:slideViewPr>
    <p:cSldViewPr>
      <p:cViewPr>
        <p:scale>
          <a:sx n="75" d="100"/>
          <a:sy n="75" d="100"/>
        </p:scale>
        <p:origin x="1470" y="1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A188-0E36-4084-B6C8-38A0CFFEF418}" type="datetimeFigureOut">
              <a:rPr lang="en-US" smtClean="0"/>
              <a:t>10/23/2016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BAB0-2CEA-40E4-A1B9-36D6AAA4F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19672" y="3717032"/>
            <a:ext cx="7437512" cy="1656184"/>
          </a:xfrm>
          <a:prstGeom prst="rect">
            <a:avLst/>
          </a:prstGeom>
        </p:spPr>
        <p:txBody>
          <a:bodyPr anchor="t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600199"/>
            <a:ext cx="8229600" cy="2253151"/>
          </a:xfrm>
        </p:spPr>
        <p:txBody>
          <a:bodyPr/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" y="3752850"/>
            <a:ext cx="1596300" cy="1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5425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118144" cy="1070992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lvl1pPr eaLnBrk="1" hangingPunct="1">
              <a:defRPr sz="1600" dirty="0" err="1" smtClean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80450" y="6553200"/>
            <a:ext cx="539750" cy="4191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7526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7526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76200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82400" y="6559305"/>
            <a:ext cx="539750" cy="3810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ES" altLang="en-US" dirty="0" err="1"/>
              <a:t>Mumma</a:t>
            </a:r>
            <a:r>
              <a:rPr lang="es-ES" altLang="en-US" dirty="0"/>
              <a:t> Radar </a:t>
            </a:r>
            <a:r>
              <a:rPr lang="en-US" altLang="en-US" noProof="0" dirty="0"/>
              <a:t>Laboratory</a:t>
            </a:r>
            <a:r>
              <a:rPr lang="es-ES" altLang="en-US" dirty="0"/>
              <a:t> </a:t>
            </a:r>
            <a:r>
              <a:rPr lang="es-ES" altLang="en-US" sz="2000" dirty="0"/>
              <a:t>         </a:t>
            </a:r>
            <a:r>
              <a:rPr lang="es-ES" altLang="en-US" dirty="0"/>
              <a:t>www.radarlab.udayton.edu</a:t>
            </a:r>
            <a:r>
              <a:rPr lang="es-ES" altLang="en-US" sz="2000" dirty="0"/>
              <a:t>          </a:t>
            </a:r>
            <a:r>
              <a:rPr lang="es-ES" altLang="en-US" dirty="0"/>
              <a:t>radarlab@udayton.edu </a:t>
            </a:r>
            <a:endParaRPr lang="es-E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5" r:id="rId4"/>
    <p:sldLayoutId id="2147483662" r:id="rId5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 panose="020405030504060302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>
          <a:xfrm>
            <a:off x="1619250" y="3716338"/>
            <a:ext cx="7437438" cy="1657350"/>
          </a:xfrm>
        </p:spPr>
        <p:txBody>
          <a:bodyPr/>
          <a:lstStyle/>
          <a:p>
            <a:pPr algn="ctr"/>
            <a:r>
              <a:rPr lang="en-US" altLang="en-US" dirty="0"/>
              <a:t>Comprehensive VHDL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000" dirty="0"/>
              <a:t>Hamdi Abdelbagi</a:t>
            </a:r>
            <a:br>
              <a:rPr lang="en-US" altLang="en-US" sz="2000" dirty="0"/>
            </a:br>
            <a:r>
              <a:rPr lang="en-US" sz="2000" dirty="0"/>
              <a:t>Phone: (937) 830-7761 </a:t>
            </a:r>
            <a:br>
              <a:rPr lang="en-US" sz="2000" dirty="0"/>
            </a:br>
            <a:r>
              <a:rPr lang="en-US" sz="2000" dirty="0"/>
              <a:t>Email: </a:t>
            </a:r>
            <a:r>
              <a:rPr lang="en-US" sz="2000" dirty="0" smtClean="0"/>
              <a:t>abdelbagih1@udayton.edu</a:t>
            </a:r>
            <a:r>
              <a:rPr lang="en-US" sz="2000" dirty="0"/>
              <a:t/>
            </a:r>
            <a:br>
              <a:rPr lang="en-US" sz="2000" dirty="0"/>
            </a:b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Maps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412" y="1600200"/>
            <a:ext cx="6929175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817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Generics to Annotate Delays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740" y="1143000"/>
            <a:ext cx="6734519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843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Statement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481" y="1600200"/>
            <a:ext cx="6693037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531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Generics and Generate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24335"/>
            <a:ext cx="8229600" cy="489669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7696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GENERATE Statement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56339"/>
            <a:ext cx="3657600" cy="4634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882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Layout Example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19200"/>
            <a:ext cx="8229600" cy="48533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159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 smtClean="0"/>
              <a:t>Parameterized Design Entities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 further useful feature of the design entity for both synthesis and in large and complex designs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 attributes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 and Generic Maps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Statement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57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Attribute ‘RANGE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294" y="1219200"/>
            <a:ext cx="6099106" cy="516628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0747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and Type Attributes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19200"/>
            <a:ext cx="8229600" cy="4953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612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and Type Attributes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417" y="1219200"/>
            <a:ext cx="6239166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24762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Maps,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533400" y="1079630"/>
            <a:ext cx="7854950" cy="501675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050" dirty="0"/>
              <a:t/>
            </a:r>
            <a:br>
              <a:rPr lang="en-US" sz="1050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entity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err="1">
                <a:solidFill>
                  <a:srgbClr val="0000BB"/>
                </a:solidFill>
                <a:latin typeface="Courier New" panose="02070309020205020404" pitchFamily="49" charset="0"/>
              </a:rPr>
              <a:t>fulladder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is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port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(  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a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in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</a:t>
            </a:r>
            <a:r>
              <a:rPr lang="en-US" sz="105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   b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in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</a:t>
            </a:r>
            <a:r>
              <a:rPr lang="en-US" sz="105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  </a:t>
            </a:r>
            <a:r>
              <a:rPr lang="en-US" sz="1050" dirty="0" err="1">
                <a:solidFill>
                  <a:srgbClr val="0000BB"/>
                </a:solidFill>
                <a:latin typeface="Courier New" panose="02070309020205020404" pitchFamily="49" charset="0"/>
              </a:rPr>
              <a:t>cin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in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</a:t>
            </a:r>
            <a:r>
              <a:rPr lang="en-US" sz="105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  sum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</a:t>
            </a:r>
            <a:r>
              <a:rPr lang="en-US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out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  carry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</a:t>
            </a:r>
            <a:r>
              <a:rPr lang="en-US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out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end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err="1">
                <a:solidFill>
                  <a:srgbClr val="0000BB"/>
                </a:solidFill>
                <a:latin typeface="Courier New" panose="02070309020205020404" pitchFamily="49" charset="0"/>
              </a:rPr>
              <a:t>fulladder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architecture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behavior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of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err="1">
                <a:solidFill>
                  <a:srgbClr val="0000BB"/>
                </a:solidFill>
                <a:latin typeface="Courier New" panose="02070309020205020404" pitchFamily="49" charset="0"/>
              </a:rPr>
              <a:t>fulladder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is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component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err="1">
                <a:solidFill>
                  <a:srgbClr val="0000BB"/>
                </a:solidFill>
                <a:latin typeface="Courier New" panose="02070309020205020404" pitchFamily="49" charset="0"/>
              </a:rPr>
              <a:t>halfadder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port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a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 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in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</a:t>
            </a:r>
            <a:r>
              <a:rPr lang="en-US" sz="105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b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 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in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</a:t>
            </a:r>
            <a:r>
              <a:rPr lang="en-US" sz="105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sum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</a:t>
            </a:r>
            <a:r>
              <a:rPr lang="en-US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out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carry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</a:t>
            </a:r>
            <a:r>
              <a:rPr lang="en-US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out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 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end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component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signal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s1,c1,c2 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:=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'</a:t>
            </a:r>
            <a:r>
              <a:rPr lang="en-US" sz="105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'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begin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HA1 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err="1">
                <a:solidFill>
                  <a:srgbClr val="0000BB"/>
                </a:solidFill>
                <a:latin typeface="Courier New" panose="02070309020205020404" pitchFamily="49" charset="0"/>
              </a:rPr>
              <a:t>halfadder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port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map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 a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 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=&gt;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a,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 b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 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=&gt;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b,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 sum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=&gt;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s1,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 carry 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  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=&gt;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c1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 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HA2 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err="1">
                <a:solidFill>
                  <a:srgbClr val="0000BB"/>
                </a:solidFill>
                <a:latin typeface="Courier New" panose="02070309020205020404" pitchFamily="49" charset="0"/>
              </a:rPr>
              <a:t>halfadder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port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map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s1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BB"/>
                </a:solidFill>
                <a:latin typeface="Courier New" panose="02070309020205020404" pitchFamily="49" charset="0"/>
              </a:rPr>
              <a:t>cin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 sum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,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c2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carry 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&lt;=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c1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or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c2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>
                <a:solidFill>
                  <a:srgbClr val="0000BB"/>
                </a:solidFill>
                <a:latin typeface="Courier New" panose="02070309020205020404" pitchFamily="49" charset="0"/>
              </a:rPr>
              <a:t>  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end</a:t>
            </a:r>
            <a:r>
              <a:rPr lang="en-US" sz="105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00" dirty="0"/>
              <a:t/>
            </a:r>
            <a:br>
              <a:rPr lang="en-US" sz="1000" dirty="0"/>
            </a:br>
            <a:r>
              <a:rPr lang="en-US" sz="800" dirty="0"/>
              <a:t/>
            </a:r>
            <a:br>
              <a:rPr lang="en-US" sz="800" dirty="0"/>
            </a:b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76382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872" y="1600200"/>
            <a:ext cx="7080256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45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Parameters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381000" y="1034807"/>
            <a:ext cx="8305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entity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example1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is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  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generic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width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integer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:=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7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            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port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 </a:t>
            </a:r>
            <a:r>
              <a:rPr lang="en-US" sz="1600" dirty="0" err="1">
                <a:solidFill>
                  <a:srgbClr val="0000BB"/>
                </a:solidFill>
                <a:latin typeface="Courier New" panose="02070309020205020404" pitchFamily="49" charset="0"/>
              </a:rPr>
              <a:t>clk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   load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   in1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std_logic_vector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width 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downto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   out1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out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std_logic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    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 example1</a:t>
            </a:r>
            <a:r>
              <a:rPr lang="en-US" sz="1600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architecture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Behavioral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of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 example1 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is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signal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temp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std_logic_vector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width 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downto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:=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others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=&gt;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'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'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 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begin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process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BB"/>
                </a:solidFill>
                <a:latin typeface="Courier New" panose="02070309020205020404" pitchFamily="49" charset="0"/>
              </a:rPr>
              <a:t>clk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begin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load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'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'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then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temp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&lt;=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in1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elsif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BB"/>
                </a:solidFill>
                <a:latin typeface="Courier New" panose="02070309020205020404" pitchFamily="49" charset="0"/>
              </a:rPr>
              <a:t>clk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'event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and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0000BB"/>
                </a:solidFill>
                <a:latin typeface="Courier New" panose="02070309020205020404" pitchFamily="49" charset="0"/>
              </a:rPr>
              <a:t>clk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'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'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then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>
                <a:solidFill>
                  <a:srgbClr val="0000BB"/>
                </a:solidFill>
                <a:latin typeface="Courier New" panose="02070309020205020404" pitchFamily="49" charset="0"/>
              </a:rPr>
              <a:t>out1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&lt;=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temp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width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temp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width 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downto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&lt;=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temp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width-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downto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process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BB"/>
                </a:solidFill>
                <a:latin typeface="Courier New" panose="02070309020205020404" pitchFamily="49" charset="0"/>
              </a:rPr>
              <a:t> Behavioral</a:t>
            </a:r>
            <a:r>
              <a:rPr lang="en-US" sz="1600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046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Parameters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54" y="1600200"/>
            <a:ext cx="8092491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43137148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7F756A0-C4F2-4F48-AAF8-68417F14DD99}" vid="{8093471C-389C-4A43-8DD0-E4142F3F4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6730</TotalTime>
  <Words>115</Words>
  <Application>Microsoft Office PowerPoint</Application>
  <PresentationFormat>On-screen Show (4:3)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</vt:lpstr>
      <vt:lpstr>Courier New</vt:lpstr>
      <vt:lpstr>Times New Roman</vt:lpstr>
      <vt:lpstr>Wingdings</vt:lpstr>
      <vt:lpstr>Diseño predeterminado</vt:lpstr>
      <vt:lpstr>Comprehensive VHDL  Hamdi Abdelbagi Phone: (937) 830-7761  Email: abdelbagih1@udayton.edu </vt:lpstr>
      <vt:lpstr>Parameterized Design Entities </vt:lpstr>
      <vt:lpstr>Array Attribute ‘RANGE  </vt:lpstr>
      <vt:lpstr>Array and Type Attributes </vt:lpstr>
      <vt:lpstr>Array and Type Attributes </vt:lpstr>
      <vt:lpstr>Port Maps,  </vt:lpstr>
      <vt:lpstr>More Example</vt:lpstr>
      <vt:lpstr>Generic Parameters </vt:lpstr>
      <vt:lpstr>Generic Parameters </vt:lpstr>
      <vt:lpstr>Generic Maps </vt:lpstr>
      <vt:lpstr>Using Generics to Annotate Delays </vt:lpstr>
      <vt:lpstr>Generate Statement </vt:lpstr>
      <vt:lpstr>Generics and Generate </vt:lpstr>
      <vt:lpstr>Conditional GENERATE Statement </vt:lpstr>
      <vt:lpstr>Code Layout Example 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Something</dc:title>
  <dc:creator>Lorenzo Lo Monte</dc:creator>
  <cp:lastModifiedBy>Hamdi</cp:lastModifiedBy>
  <cp:revision>198</cp:revision>
  <dcterms:created xsi:type="dcterms:W3CDTF">2015-06-04T17:07:32Z</dcterms:created>
  <dcterms:modified xsi:type="dcterms:W3CDTF">2016-10-23T21:52:38Z</dcterms:modified>
</cp:coreProperties>
</file>